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620" r:id="rId3"/>
    <p:sldId id="601" r:id="rId4"/>
    <p:sldId id="582" r:id="rId5"/>
    <p:sldId id="600" r:id="rId6"/>
    <p:sldId id="602" r:id="rId7"/>
    <p:sldId id="603" r:id="rId8"/>
    <p:sldId id="604" r:id="rId9"/>
    <p:sldId id="605" r:id="rId10"/>
    <p:sldId id="606" r:id="rId11"/>
    <p:sldId id="607" r:id="rId12"/>
    <p:sldId id="608" r:id="rId13"/>
    <p:sldId id="609" r:id="rId14"/>
    <p:sldId id="610" r:id="rId15"/>
    <p:sldId id="611" r:id="rId16"/>
    <p:sldId id="612" r:id="rId17"/>
    <p:sldId id="575" r:id="rId18"/>
    <p:sldId id="614" r:id="rId19"/>
    <p:sldId id="615" r:id="rId20"/>
    <p:sldId id="616" r:id="rId21"/>
    <p:sldId id="617" r:id="rId22"/>
    <p:sldId id="618" r:id="rId23"/>
    <p:sldId id="619" r:id="rId24"/>
    <p:sldId id="613" r:id="rId25"/>
    <p:sldId id="598" r:id="rId26"/>
    <p:sldId id="580" r:id="rId27"/>
    <p:sldId id="577" r:id="rId28"/>
    <p:sldId id="50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1B2D"/>
    <a:srgbClr val="1F1727"/>
    <a:srgbClr val="17111D"/>
    <a:srgbClr val="8143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4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A53F-667D-43D2-8A84-755F15E3FAF2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72006-3AC5-4C02-AF09-C5ACEC49F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3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03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16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07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98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15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0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59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26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Mitra" panose="00000400000000000000" pitchFamily="2" charset="-78"/>
              </a:rPr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27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81430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C0F0D03-4A7C-4F48-89E9-BDA52C8ACEDD}" type="datetime1">
              <a:rPr lang="en-US" smtClean="0"/>
              <a:t>10/11/2022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DC7-731B-4E9E-A45B-EEBADDAE1BC2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518D3B9-086A-4C98-AFF5-7E9D75AF10D8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71-EAAD-4B1B-906B-2986F167EAE8}" type="datetime1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Koodak" pitchFamily="2" charset="-78"/>
              </a:defRPr>
            </a:lvl1pPr>
          </a:lstStyle>
          <a:p>
            <a:r>
              <a:rPr lang="fa-IR" dirty="0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36A1-4DEE-4267-96A7-41C52FF9F877}" type="datetime1">
              <a:rPr lang="en-US" smtClean="0"/>
              <a:t>10/11/2022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C59A9B5-CCF4-4FFF-B00A-B10DF6F15BB4}" type="datetime1">
              <a:rPr lang="en-US" smtClean="0"/>
              <a:t>10/11/2022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00FA7F-A277-462C-A028-FB9AB2B5AC55}" type="datetime1">
              <a:rPr lang="en-US" smtClean="0"/>
              <a:t>10/11/2022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0-48C8-4EA4-A560-EC64D7BEE68D}" type="datetime1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8DBE-B293-487B-8885-87779D126B7B}" type="datetime1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62A0-986B-4857-84AD-3FAC02ED8A68}" type="datetime1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CC29499-7CE2-4710-ADA1-4EBF2476CA25}" type="datetime1">
              <a:rPr lang="en-US" smtClean="0"/>
              <a:t>10/11/2022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B1F66B-9D10-42AB-BD94-A7507620953B}" type="datetime1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FFFF00"/>
                </a:solidFill>
                <a:cs typeface="B Koodak" pitchFamily="2" charset="-78"/>
              </a:defRPr>
            </a:lvl1pPr>
          </a:lstStyle>
          <a:p>
            <a:r>
              <a:rPr lang="fa-IR" dirty="0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00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72" y="2492896"/>
            <a:ext cx="9019728" cy="1656184"/>
          </a:xfrm>
        </p:spPr>
        <p:txBody>
          <a:bodyPr anchor="t">
            <a:noAutofit/>
          </a:bodyPr>
          <a:lstStyle/>
          <a:p>
            <a:pPr algn="ctr" rtl="1"/>
            <a:r>
              <a:rPr lang="fa-IR" sz="4800" b="1" dirty="0" smtClean="0">
                <a:solidFill>
                  <a:srgbClr val="241B2D"/>
                </a:solidFill>
                <a:cs typeface="B Roya" pitchFamily="2" charset="-78"/>
              </a:rPr>
              <a:t>نکاتی درباره اعتیاد برای  </a:t>
            </a:r>
            <a:r>
              <a:rPr lang="fa-IR" sz="4800" b="1" dirty="0" smtClean="0">
                <a:solidFill>
                  <a:srgbClr val="241B2D"/>
                </a:solidFill>
                <a:cs typeface="B Roya" pitchFamily="2" charset="-78"/>
              </a:rPr>
              <a:t/>
            </a:r>
            <a:br>
              <a:rPr lang="fa-IR" sz="4800" b="1" dirty="0" smtClean="0">
                <a:solidFill>
                  <a:srgbClr val="241B2D"/>
                </a:solidFill>
                <a:cs typeface="B Roya" pitchFamily="2" charset="-78"/>
              </a:rPr>
            </a:br>
            <a:r>
              <a:rPr lang="fa-IR" sz="4800" b="1" dirty="0" smtClean="0">
                <a:solidFill>
                  <a:srgbClr val="241B2D"/>
                </a:solidFill>
                <a:cs typeface="B Roya" pitchFamily="2" charset="-78"/>
              </a:rPr>
              <a:t>خانواده </a:t>
            </a:r>
            <a:r>
              <a:rPr lang="fa-IR" sz="4800" b="1" dirty="0" smtClean="0">
                <a:solidFill>
                  <a:srgbClr val="241B2D"/>
                </a:solidFill>
                <a:cs typeface="B Roya" pitchFamily="2" charset="-78"/>
              </a:rPr>
              <a:t>ها و مراجعان</a:t>
            </a:r>
            <a:endParaRPr lang="en-US" sz="4800" b="1" dirty="0">
              <a:solidFill>
                <a:srgbClr val="241B2D"/>
              </a:solidFill>
              <a:cs typeface="B Roy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Narkisim" pitchFamily="34" charset="-79"/>
                <a:cs typeface="Narkisim" pitchFamily="34" charset="-79"/>
              </a:rPr>
              <a:t>Facts for Families and Clients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r" rtl="1"/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برخی علایم بسیار خطرناک و مشکل ساز هستند</a:t>
            </a:r>
            <a:endParaRPr lang="en-US" sz="36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 dirty="0" smtClean="0">
                <a:solidFill>
                  <a:srgbClr val="1F1727"/>
                </a:solidFill>
                <a:cs typeface="B Roya" pitchFamily="2" charset="-78"/>
              </a:rPr>
              <a:t>نکته مهم دیگر:</a:t>
            </a:r>
            <a:endParaRPr lang="en-US" sz="5400" dirty="0">
              <a:solidFill>
                <a:srgbClr val="1F1727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اُوردوز (</a:t>
            </a:r>
            <a:r>
              <a:rPr lang="en-US" sz="3600" dirty="0" smtClean="0">
                <a:solidFill>
                  <a:schemeClr val="tx1"/>
                </a:solidFill>
                <a:cs typeface="B Roya" pitchFamily="2" charset="-78"/>
              </a:rPr>
              <a:t>overdose</a:t>
            </a:r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) مرگبار در الکل یا مواد افیونی</a:t>
            </a:r>
            <a:endParaRPr lang="en-US" sz="36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ACECBC2C-8774-4CAD-B08A-C53DF664D0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جنون (توهم) در مصرف شیشه</a:t>
            </a:r>
            <a:endParaRPr lang="en-US" sz="36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ACECBC2C-8774-4CAD-B08A-C53DF664D0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تشنج در قطع الکل یا بنزودیازپین ها (دیازپام)</a:t>
            </a:r>
            <a:endParaRPr lang="en-US" sz="36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ACECBC2C-8774-4CAD-B08A-C53DF664D02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اثرات مستقیم مصرف مواد مخدر را از اعتیاد جدا کنید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اثر مستقیم ناشی از حضور ماده یا خروج آن از مغز و بدن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برای هر ماده ای متفاوت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تنوع بسیار زیادی دارد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با قطع مصرف مواد معمولاً طی 1 تا 3 ماه برطرف می شوند</a:t>
            </a:r>
            <a:endParaRPr lang="en-US" sz="2800" dirty="0" smtClean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اثرات مستقیم مصرف مواد مخدر را از اعتیاد جدا کنید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اثر مستقیم ناشی از حضور ماده یا خروج آن از مغز و بدن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برای هر ماده ای متفاوت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تنوع بسیار زیادی دارد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با قطع مصرف مواد معمولاً طی 1 تا 3 ماه برطرف می شوند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حتی بدون خواست و تمایل بیمار قابل درمان هستند</a:t>
            </a:r>
            <a:endParaRPr lang="en-US" sz="2800" dirty="0" smtClean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FF00"/>
                </a:solidFill>
                <a:cs typeface="B Roya" pitchFamily="2" charset="-78"/>
              </a:rPr>
              <a:t>دو جنبه از اثرات مواد </a:t>
            </a:r>
            <a:endParaRPr lang="en-US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3286116" y="1714488"/>
            <a:ext cx="3000388" cy="1500198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6000" dirty="0" smtClean="0">
                <a:solidFill>
                  <a:srgbClr val="002060"/>
                </a:solidFill>
                <a:cs typeface="B Koodak" pitchFamily="2" charset="-78"/>
              </a:rPr>
              <a:t>اعتیاد</a:t>
            </a:r>
            <a:endParaRPr lang="en-US" sz="60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4" name="Left-Right-Up Arrow 3"/>
          <p:cNvSpPr>
            <a:spLocks noChangeAspect="1"/>
          </p:cNvSpPr>
          <p:nvPr/>
        </p:nvSpPr>
        <p:spPr>
          <a:xfrm>
            <a:off x="3500431" y="3286124"/>
            <a:ext cx="2428892" cy="1857388"/>
          </a:xfrm>
          <a:prstGeom prst="leftRightUpArrow">
            <a:avLst>
              <a:gd name="adj1" fmla="val 15631"/>
              <a:gd name="adj2" fmla="val 16300"/>
              <a:gd name="adj3" fmla="val 25000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32-Point Star 6"/>
          <p:cNvSpPr>
            <a:spLocks noChangeAspect="1"/>
          </p:cNvSpPr>
          <p:nvPr/>
        </p:nvSpPr>
        <p:spPr>
          <a:xfrm>
            <a:off x="6215070" y="3786190"/>
            <a:ext cx="2313432" cy="2313432"/>
          </a:xfrm>
          <a:prstGeom prst="star32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B Koodak" pitchFamily="2" charset="-78"/>
              </a:rPr>
              <a:t>اثرات مواد</a:t>
            </a:r>
            <a:endParaRPr lang="en-US" sz="32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B Koodak" pitchFamily="2" charset="-78"/>
            </a:endParaRPr>
          </a:p>
        </p:txBody>
      </p:sp>
      <p:sp>
        <p:nvSpPr>
          <p:cNvPr id="8" name="32-Point Star 7"/>
          <p:cNvSpPr>
            <a:spLocks noChangeAspect="1"/>
          </p:cNvSpPr>
          <p:nvPr/>
        </p:nvSpPr>
        <p:spPr>
          <a:xfrm>
            <a:off x="1000100" y="3714752"/>
            <a:ext cx="2313432" cy="2313432"/>
          </a:xfrm>
          <a:prstGeom prst="star32">
            <a:avLst/>
          </a:prstGeom>
          <a:solidFill>
            <a:srgbClr val="00B0F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B Koodak" pitchFamily="2" charset="-78"/>
              </a:rPr>
              <a:t>رفتار اعتیادی</a:t>
            </a:r>
            <a:endParaRPr lang="en-US" sz="32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B Koodak" pitchFamily="2" charset="-7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رفتار اعتیادی یک </a:t>
            </a:r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یادگیری</a:t>
            </a:r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 سمج و معیوب است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بیمار می آموزد برای رفع ”</a:t>
            </a:r>
            <a:r>
              <a:rPr lang="fa-IR" sz="3200" b="1" dirty="0" smtClean="0">
                <a:solidFill>
                  <a:schemeClr val="tx1"/>
                </a:solidFill>
                <a:cs typeface="B Roya" pitchFamily="2" charset="-78"/>
              </a:rPr>
              <a:t>حس بد</a:t>
            </a: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“ به مواد پناه ببرد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با گذر زمان سایر راه های مقابله با احساسات منفی و ناخوشایند کنار گذاشته می شوند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مواد مخدر تنها پناهگاه معتادان می شود</a:t>
            </a:r>
            <a:endParaRPr lang="en-US" sz="2800" dirty="0" smtClean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Up Arrow Callout 7"/>
          <p:cNvSpPr/>
          <p:nvPr/>
        </p:nvSpPr>
        <p:spPr>
          <a:xfrm>
            <a:off x="3059832" y="1052736"/>
            <a:ext cx="3506688" cy="2232248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با تغییرات مهمی در مغز همراه است</a:t>
            </a:r>
            <a:endParaRPr lang="en-US" sz="3600" dirty="0">
              <a:solidFill>
                <a:schemeClr val="tx1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6A6366-6285-40C7-BE09-FC3FA2DA823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76" descr="ICONC2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646652" cy="1709642"/>
          </a:xfrm>
          <a:prstGeom prst="rect">
            <a:avLst/>
          </a:prstGeom>
          <a:solidFill>
            <a:schemeClr val="accent3">
              <a:lumMod val="60000"/>
              <a:lumOff val="40000"/>
              <a:alpha val="82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uplod.ir/earnmoney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0648"/>
            <a:ext cx="1950244" cy="1397318"/>
          </a:xfrm>
          <a:prstGeom prst="rect">
            <a:avLst/>
          </a:prstGeom>
          <a:noFill/>
        </p:spPr>
      </p:pic>
      <p:pic>
        <p:nvPicPr>
          <p:cNvPr id="1028" name="Picture 4" descr="http://media.qudsonline.ir/Original/1393/10/11/IMG091936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869160"/>
            <a:ext cx="1500188" cy="1500188"/>
          </a:xfrm>
          <a:prstGeom prst="rect">
            <a:avLst/>
          </a:prstGeom>
          <a:noFill/>
        </p:spPr>
      </p:pic>
      <p:pic>
        <p:nvPicPr>
          <p:cNvPr id="1030" name="Picture 6" descr="http://xn--mgbtbck3hcth97g.com/wp-content/uploads/2013/10/n00000162-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97152"/>
            <a:ext cx="1390802" cy="1390802"/>
          </a:xfrm>
          <a:prstGeom prst="rect">
            <a:avLst/>
          </a:prstGeom>
          <a:noFill/>
        </p:spPr>
      </p:pic>
      <p:pic>
        <p:nvPicPr>
          <p:cNvPr id="1032" name="Picture 8" descr="http://www.shafaf.ir/files/fa/news/1392/12/8/100038_22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3" y="1700810"/>
            <a:ext cx="1426183" cy="1100138"/>
          </a:xfrm>
          <a:prstGeom prst="rect">
            <a:avLst/>
          </a:prstGeom>
          <a:noFill/>
        </p:spPr>
      </p:pic>
      <p:pic>
        <p:nvPicPr>
          <p:cNvPr id="1034" name="Picture 10" descr="http://4ekbatan.ir/admin/imgs/1422345206.%D8%AA%D9%88%D8%B1_%D9%85%D8%B3%D8%A7%D9%81%D8%B1%D8%AA%DB%8C_(1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1052736"/>
            <a:ext cx="1385317" cy="1457325"/>
          </a:xfrm>
          <a:prstGeom prst="rect">
            <a:avLst/>
          </a:prstGeom>
          <a:noFill/>
        </p:spPr>
      </p:pic>
      <p:pic>
        <p:nvPicPr>
          <p:cNvPr id="1036" name="Picture 12" descr="http://graphic.ir/pictures/__2/_27/__20130124_131402536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5373216"/>
            <a:ext cx="1480185" cy="980123"/>
          </a:xfrm>
          <a:prstGeom prst="rect">
            <a:avLst/>
          </a:prstGeom>
          <a:noFill/>
        </p:spPr>
      </p:pic>
      <p:pic>
        <p:nvPicPr>
          <p:cNvPr id="1038" name="Picture 14" descr="Image result for football soc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3212976"/>
            <a:ext cx="1480185" cy="1108710"/>
          </a:xfrm>
          <a:prstGeom prst="rect">
            <a:avLst/>
          </a:prstGeom>
          <a:noFill/>
        </p:spPr>
      </p:pic>
      <p:sp>
        <p:nvSpPr>
          <p:cNvPr id="1040" name="AutoShape 16" descr="Image result for rac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5" name="Picture 21" descr="C:\Users\t\Downloads\download (1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3068960"/>
            <a:ext cx="1569342" cy="1112711"/>
          </a:xfrm>
          <a:prstGeom prst="rect">
            <a:avLst/>
          </a:prstGeom>
          <a:noFill/>
        </p:spPr>
      </p:pic>
      <p:pic>
        <p:nvPicPr>
          <p:cNvPr id="1046" name="Picture 22" descr="C:\Users\t\Pictures\10-Hardeest-billboard_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32" y="188640"/>
            <a:ext cx="1783080" cy="1116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6A6366-6285-40C7-BE09-FC3FA2DA823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76" descr="ICONC2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646652" cy="1709642"/>
          </a:xfrm>
          <a:prstGeom prst="rect">
            <a:avLst/>
          </a:prstGeom>
          <a:solidFill>
            <a:schemeClr val="accent3">
              <a:lumMod val="60000"/>
              <a:lumOff val="40000"/>
              <a:alpha val="82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uplod.ir/earnmoney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0648"/>
            <a:ext cx="1950244" cy="1397318"/>
          </a:xfrm>
          <a:prstGeom prst="rect">
            <a:avLst/>
          </a:prstGeom>
          <a:noFill/>
        </p:spPr>
      </p:pic>
      <p:pic>
        <p:nvPicPr>
          <p:cNvPr id="1028" name="Picture 4" descr="http://media.qudsonline.ir/Original/1393/10/11/IMG091936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869160"/>
            <a:ext cx="1500188" cy="1500188"/>
          </a:xfrm>
          <a:prstGeom prst="rect">
            <a:avLst/>
          </a:prstGeom>
          <a:noFill/>
        </p:spPr>
      </p:pic>
      <p:pic>
        <p:nvPicPr>
          <p:cNvPr id="1030" name="Picture 6" descr="http://xn--mgbtbck3hcth97g.com/wp-content/uploads/2013/10/n00000162-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97152"/>
            <a:ext cx="1390802" cy="1390802"/>
          </a:xfrm>
          <a:prstGeom prst="rect">
            <a:avLst/>
          </a:prstGeom>
          <a:noFill/>
        </p:spPr>
      </p:pic>
      <p:pic>
        <p:nvPicPr>
          <p:cNvPr id="1032" name="Picture 8" descr="http://www.shafaf.ir/files/fa/news/1392/12/8/100038_22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3" y="1700810"/>
            <a:ext cx="1426183" cy="1100138"/>
          </a:xfrm>
          <a:prstGeom prst="rect">
            <a:avLst/>
          </a:prstGeom>
          <a:noFill/>
        </p:spPr>
      </p:pic>
      <p:pic>
        <p:nvPicPr>
          <p:cNvPr id="1034" name="Picture 10" descr="http://4ekbatan.ir/admin/imgs/1422345206.%D8%AA%D9%88%D8%B1_%D9%85%D8%B3%D8%A7%D9%81%D8%B1%D8%AA%DB%8C_(1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1052736"/>
            <a:ext cx="1385317" cy="1457325"/>
          </a:xfrm>
          <a:prstGeom prst="rect">
            <a:avLst/>
          </a:prstGeom>
          <a:noFill/>
        </p:spPr>
      </p:pic>
      <p:pic>
        <p:nvPicPr>
          <p:cNvPr id="1036" name="Picture 12" descr="http://graphic.ir/pictures/__2/_27/__20130124_131402536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5373216"/>
            <a:ext cx="1480185" cy="980123"/>
          </a:xfrm>
          <a:prstGeom prst="rect">
            <a:avLst/>
          </a:prstGeom>
          <a:noFill/>
        </p:spPr>
      </p:pic>
      <p:pic>
        <p:nvPicPr>
          <p:cNvPr id="1038" name="Picture 14" descr="Image result for football soc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3212976"/>
            <a:ext cx="1480185" cy="1108710"/>
          </a:xfrm>
          <a:prstGeom prst="rect">
            <a:avLst/>
          </a:prstGeom>
          <a:noFill/>
        </p:spPr>
      </p:pic>
      <p:sp>
        <p:nvSpPr>
          <p:cNvPr id="1040" name="AutoShape 16" descr="Image result for rac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5" name="Picture 21" descr="C:\Users\t\Downloads\download (1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3068960"/>
            <a:ext cx="1569342" cy="1112711"/>
          </a:xfrm>
          <a:prstGeom prst="rect">
            <a:avLst/>
          </a:prstGeom>
          <a:noFill/>
        </p:spPr>
      </p:pic>
      <p:pic>
        <p:nvPicPr>
          <p:cNvPr id="1046" name="Picture 22" descr="C:\Users\t\Pictures\10-Hardeest-billboard_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21" y="188637"/>
            <a:ext cx="2763774" cy="1730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tx1"/>
                </a:solidFill>
                <a:cs typeface="B Homa" pitchFamily="2" charset="-78"/>
              </a:rPr>
              <a:t>اعتیاد چیست؟</a:t>
            </a:r>
            <a:endParaRPr lang="en-US" sz="4800" dirty="0">
              <a:solidFill>
                <a:schemeClr val="tx1"/>
              </a:solidFill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pic>
        <p:nvPicPr>
          <p:cNvPr id="1026" name="Picture 2" descr="https://d14rmgtrwzf5a.cloudfront.net/sites/default/files/depressedperso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7582" b="1758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6A6366-6285-40C7-BE09-FC3FA2DA823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76" descr="ICONC2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646652" cy="1709642"/>
          </a:xfrm>
          <a:prstGeom prst="rect">
            <a:avLst/>
          </a:prstGeom>
          <a:solidFill>
            <a:schemeClr val="accent3">
              <a:lumMod val="60000"/>
              <a:lumOff val="40000"/>
              <a:alpha val="82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uplod.ir/earnmoney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66" y="260644"/>
            <a:ext cx="2643664" cy="1894142"/>
          </a:xfrm>
          <a:prstGeom prst="rect">
            <a:avLst/>
          </a:prstGeom>
          <a:noFill/>
        </p:spPr>
      </p:pic>
      <p:pic>
        <p:nvPicPr>
          <p:cNvPr id="1028" name="Picture 4" descr="http://media.qudsonline.ir/Original/1393/10/11/IMG091936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81" y="4869165"/>
            <a:ext cx="1035844" cy="1035844"/>
          </a:xfrm>
          <a:prstGeom prst="rect">
            <a:avLst/>
          </a:prstGeom>
          <a:noFill/>
        </p:spPr>
      </p:pic>
      <p:pic>
        <p:nvPicPr>
          <p:cNvPr id="1030" name="Picture 6" descr="http://xn--mgbtbck3hcth97g.com/wp-content/uploads/2013/10/n00000162-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50" y="4797154"/>
            <a:ext cx="1155677" cy="1155677"/>
          </a:xfrm>
          <a:prstGeom prst="rect">
            <a:avLst/>
          </a:prstGeom>
          <a:noFill/>
        </p:spPr>
      </p:pic>
      <p:pic>
        <p:nvPicPr>
          <p:cNvPr id="1032" name="Picture 8" descr="http://www.shafaf.ir/files/fa/news/1392/12/8/100038_22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6" y="1700813"/>
            <a:ext cx="1121569" cy="785813"/>
          </a:xfrm>
          <a:prstGeom prst="rect">
            <a:avLst/>
          </a:prstGeom>
          <a:noFill/>
        </p:spPr>
      </p:pic>
      <p:pic>
        <p:nvPicPr>
          <p:cNvPr id="1034" name="Picture 10" descr="http://4ekbatan.ir/admin/imgs/1422345206.%D8%AA%D9%88%D8%B1_%D9%85%D8%B3%D8%A7%D9%81%D8%B1%D8%AA%DB%8C_(1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60" y="1052741"/>
            <a:ext cx="1143000" cy="1143000"/>
          </a:xfrm>
          <a:prstGeom prst="rect">
            <a:avLst/>
          </a:prstGeom>
          <a:noFill/>
        </p:spPr>
      </p:pic>
      <p:pic>
        <p:nvPicPr>
          <p:cNvPr id="1036" name="Picture 12" descr="http://graphic.ir/pictures/__2/_27/__20130124_131402536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5396456"/>
            <a:ext cx="2204701" cy="1461544"/>
          </a:xfrm>
          <a:prstGeom prst="rect">
            <a:avLst/>
          </a:prstGeom>
          <a:noFill/>
        </p:spPr>
      </p:pic>
      <p:pic>
        <p:nvPicPr>
          <p:cNvPr id="1038" name="Picture 14" descr="Image result for football soc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6" y="3212980"/>
            <a:ext cx="1134809" cy="850011"/>
          </a:xfrm>
          <a:prstGeom prst="rect">
            <a:avLst/>
          </a:prstGeom>
          <a:noFill/>
        </p:spPr>
      </p:pic>
      <p:sp>
        <p:nvSpPr>
          <p:cNvPr id="1040" name="AutoShape 16" descr="Image result for rac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5" name="Picture 21" descr="C:\Users\t\Downloads\download (1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52" y="3068969"/>
            <a:ext cx="1082040" cy="674370"/>
          </a:xfrm>
          <a:prstGeom prst="rect">
            <a:avLst/>
          </a:prstGeom>
          <a:noFill/>
        </p:spPr>
      </p:pic>
      <p:pic>
        <p:nvPicPr>
          <p:cNvPr id="1046" name="Picture 22" descr="C:\Users\t\Pictures\10-Hardeest-billboard_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21" y="188637"/>
            <a:ext cx="2763774" cy="1730312"/>
          </a:xfrm>
          <a:prstGeom prst="rect">
            <a:avLst/>
          </a:prstGeom>
          <a:noFill/>
        </p:spPr>
      </p:pic>
      <p:sp>
        <p:nvSpPr>
          <p:cNvPr id="16" name="Up-Down Arrow 15"/>
          <p:cNvSpPr>
            <a:spLocks noChangeAspect="1"/>
          </p:cNvSpPr>
          <p:nvPr/>
        </p:nvSpPr>
        <p:spPr>
          <a:xfrm rot="20124129">
            <a:off x="3526542" y="1404549"/>
            <a:ext cx="676651" cy="1698017"/>
          </a:xfrm>
          <a:prstGeom prst="upDownArrow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-Down Arrow 16"/>
          <p:cNvSpPr>
            <a:spLocks noChangeAspect="1"/>
          </p:cNvSpPr>
          <p:nvPr/>
        </p:nvSpPr>
        <p:spPr>
          <a:xfrm rot="20124129">
            <a:off x="3678942" y="1556949"/>
            <a:ext cx="676651" cy="1698017"/>
          </a:xfrm>
          <a:prstGeom prst="upDownArrow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6A6366-6285-40C7-BE09-FC3FA2DA8232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76" descr="ICONC2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646652" cy="1709642"/>
          </a:xfrm>
          <a:prstGeom prst="rect">
            <a:avLst/>
          </a:prstGeom>
          <a:solidFill>
            <a:schemeClr val="accent3">
              <a:lumMod val="60000"/>
              <a:lumOff val="40000"/>
              <a:alpha val="82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uplod.ir/earnmoney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61" y="260640"/>
            <a:ext cx="3293745" cy="2359914"/>
          </a:xfrm>
          <a:prstGeom prst="rect">
            <a:avLst/>
          </a:prstGeom>
          <a:noFill/>
        </p:spPr>
      </p:pic>
      <p:pic>
        <p:nvPicPr>
          <p:cNvPr id="1028" name="Picture 4" descr="http://media.qudsonline.ir/Original/1393/10/11/IMG091936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85" y="4869169"/>
            <a:ext cx="678656" cy="678656"/>
          </a:xfrm>
          <a:prstGeom prst="rect">
            <a:avLst/>
          </a:prstGeom>
          <a:noFill/>
        </p:spPr>
      </p:pic>
      <p:pic>
        <p:nvPicPr>
          <p:cNvPr id="1030" name="Picture 6" descr="http://xn--mgbtbck3hcth97g.com/wp-content/uploads/2013/10/n00000162-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51" y="4797155"/>
            <a:ext cx="905048" cy="905048"/>
          </a:xfrm>
          <a:prstGeom prst="rect">
            <a:avLst/>
          </a:prstGeom>
          <a:noFill/>
        </p:spPr>
      </p:pic>
      <p:pic>
        <p:nvPicPr>
          <p:cNvPr id="1032" name="Picture 8" descr="http://www.shafaf.ir/files/fa/news/1392/12/8/100038_22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9" y="1700815"/>
            <a:ext cx="717804" cy="502920"/>
          </a:xfrm>
          <a:prstGeom prst="rect">
            <a:avLst/>
          </a:prstGeom>
          <a:noFill/>
        </p:spPr>
      </p:pic>
      <p:pic>
        <p:nvPicPr>
          <p:cNvPr id="1034" name="Picture 10" descr="http://4ekbatan.ir/admin/imgs/1422345206.%D8%AA%D9%88%D8%B1_%D9%85%D8%B3%D8%A7%D9%81%D8%B1%D8%AA%DB%8C_(1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69" y="1052750"/>
            <a:ext cx="628650" cy="628650"/>
          </a:xfrm>
          <a:prstGeom prst="rect">
            <a:avLst/>
          </a:prstGeom>
          <a:noFill/>
        </p:spPr>
      </p:pic>
      <p:pic>
        <p:nvPicPr>
          <p:cNvPr id="1036" name="Picture 12" descr="http://graphic.ir/pictures/__2/_27/__20130124_131402536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5180658"/>
            <a:ext cx="2530227" cy="1677342"/>
          </a:xfrm>
          <a:prstGeom prst="rect">
            <a:avLst/>
          </a:prstGeom>
          <a:noFill/>
        </p:spPr>
      </p:pic>
      <p:pic>
        <p:nvPicPr>
          <p:cNvPr id="1038" name="Picture 14" descr="Image result for football soc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7" y="3212983"/>
            <a:ext cx="764762" cy="572834"/>
          </a:xfrm>
          <a:prstGeom prst="rect">
            <a:avLst/>
          </a:prstGeom>
          <a:noFill/>
        </p:spPr>
      </p:pic>
      <p:sp>
        <p:nvSpPr>
          <p:cNvPr id="1040" name="AutoShape 16" descr="Image result for rac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5" name="Picture 21" descr="C:\Users\t\Downloads\download (1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52" y="3068969"/>
            <a:ext cx="1082040" cy="674370"/>
          </a:xfrm>
          <a:prstGeom prst="rect">
            <a:avLst/>
          </a:prstGeom>
          <a:noFill/>
        </p:spPr>
      </p:pic>
      <p:pic>
        <p:nvPicPr>
          <p:cNvPr id="1046" name="Picture 22" descr="C:\Users\t\Pictures\10-Hardeest-billboard_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18" y="188637"/>
            <a:ext cx="3075813" cy="1925669"/>
          </a:xfrm>
          <a:prstGeom prst="rect">
            <a:avLst/>
          </a:prstGeom>
          <a:noFill/>
        </p:spPr>
      </p:pic>
      <p:sp>
        <p:nvSpPr>
          <p:cNvPr id="16" name="Up-Down Arrow 15"/>
          <p:cNvSpPr>
            <a:spLocks noChangeAspect="1"/>
          </p:cNvSpPr>
          <p:nvPr/>
        </p:nvSpPr>
        <p:spPr>
          <a:xfrm rot="20124129">
            <a:off x="3526542" y="1404549"/>
            <a:ext cx="676651" cy="1698017"/>
          </a:xfrm>
          <a:prstGeom prst="upDownArrow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6A6366-6285-40C7-BE09-FC3FA2DA8232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76" descr="ICONC2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646652" cy="1709642"/>
          </a:xfrm>
          <a:prstGeom prst="rect">
            <a:avLst/>
          </a:prstGeom>
          <a:solidFill>
            <a:schemeClr val="accent3">
              <a:lumMod val="60000"/>
              <a:lumOff val="40000"/>
              <a:alpha val="82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uplod.ir/earnmoney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32656"/>
            <a:ext cx="1690211" cy="1211009"/>
          </a:xfrm>
          <a:prstGeom prst="rect">
            <a:avLst/>
          </a:prstGeom>
          <a:noFill/>
        </p:spPr>
      </p:pic>
      <p:pic>
        <p:nvPicPr>
          <p:cNvPr id="1028" name="Picture 4" descr="http://media.qudsonline.ir/Original/1393/10/11/IMG091936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85" y="4869169"/>
            <a:ext cx="678656" cy="678656"/>
          </a:xfrm>
          <a:prstGeom prst="rect">
            <a:avLst/>
          </a:prstGeom>
          <a:noFill/>
        </p:spPr>
      </p:pic>
      <p:pic>
        <p:nvPicPr>
          <p:cNvPr id="1030" name="Picture 6" descr="http://xn--mgbtbck3hcth97g.com/wp-content/uploads/2013/10/n00000162-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51" y="4797155"/>
            <a:ext cx="905048" cy="905048"/>
          </a:xfrm>
          <a:prstGeom prst="rect">
            <a:avLst/>
          </a:prstGeom>
          <a:noFill/>
        </p:spPr>
      </p:pic>
      <p:pic>
        <p:nvPicPr>
          <p:cNvPr id="1032" name="Picture 8" descr="http://www.shafaf.ir/files/fa/news/1392/12/8/100038_22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9" y="1700815"/>
            <a:ext cx="717804" cy="502920"/>
          </a:xfrm>
          <a:prstGeom prst="rect">
            <a:avLst/>
          </a:prstGeom>
          <a:noFill/>
        </p:spPr>
      </p:pic>
      <p:pic>
        <p:nvPicPr>
          <p:cNvPr id="1034" name="Picture 10" descr="http://4ekbatan.ir/admin/imgs/1422345206.%D8%AA%D9%88%D8%B1_%D9%85%D8%B3%D8%A7%D9%81%D8%B1%D8%AA%DB%8C_(1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69" y="1052750"/>
            <a:ext cx="628650" cy="628650"/>
          </a:xfrm>
          <a:prstGeom prst="rect">
            <a:avLst/>
          </a:prstGeom>
          <a:noFill/>
        </p:spPr>
      </p:pic>
      <p:pic>
        <p:nvPicPr>
          <p:cNvPr id="1036" name="Picture 12" descr="http://graphic.ir/pictures/__2/_27/__20130124_131402536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92" y="5180689"/>
            <a:ext cx="1612835" cy="1069183"/>
          </a:xfrm>
          <a:prstGeom prst="rect">
            <a:avLst/>
          </a:prstGeom>
          <a:noFill/>
        </p:spPr>
      </p:pic>
      <p:pic>
        <p:nvPicPr>
          <p:cNvPr id="1038" name="Picture 14" descr="Image result for football soc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7" y="3212983"/>
            <a:ext cx="764762" cy="572834"/>
          </a:xfrm>
          <a:prstGeom prst="rect">
            <a:avLst/>
          </a:prstGeom>
          <a:noFill/>
        </p:spPr>
      </p:pic>
      <p:sp>
        <p:nvSpPr>
          <p:cNvPr id="1040" name="AutoShape 16" descr="Image result for rac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5" name="Picture 21" descr="C:\Users\t\Downloads\download (1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52" y="3068969"/>
            <a:ext cx="1082040" cy="674370"/>
          </a:xfrm>
          <a:prstGeom prst="rect">
            <a:avLst/>
          </a:prstGeom>
          <a:noFill/>
        </p:spPr>
      </p:pic>
      <p:pic>
        <p:nvPicPr>
          <p:cNvPr id="1046" name="Picture 22" descr="C:\Users\t\Pictures\10-Hardeest-billboard_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07" y="188634"/>
            <a:ext cx="4011930" cy="2511743"/>
          </a:xfrm>
          <a:prstGeom prst="rect">
            <a:avLst/>
          </a:prstGeom>
          <a:noFill/>
        </p:spPr>
      </p:pic>
      <p:sp>
        <p:nvSpPr>
          <p:cNvPr id="16" name="Up-Down Arrow 15"/>
          <p:cNvSpPr>
            <a:spLocks noChangeAspect="1"/>
          </p:cNvSpPr>
          <p:nvPr/>
        </p:nvSpPr>
        <p:spPr>
          <a:xfrm rot="20124129">
            <a:off x="3526542" y="1404549"/>
            <a:ext cx="676651" cy="1698017"/>
          </a:xfrm>
          <a:prstGeom prst="upDownArrow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6A6366-6285-40C7-BE09-FC3FA2DA8232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76" descr="ICONC2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646652" cy="1709642"/>
          </a:xfrm>
          <a:prstGeom prst="rect">
            <a:avLst/>
          </a:prstGeom>
          <a:solidFill>
            <a:schemeClr val="accent3">
              <a:lumMod val="60000"/>
              <a:lumOff val="40000"/>
              <a:alpha val="82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uplod.ir/earnmoney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32656"/>
            <a:ext cx="1690211" cy="1211009"/>
          </a:xfrm>
          <a:prstGeom prst="rect">
            <a:avLst/>
          </a:prstGeom>
          <a:noFill/>
        </p:spPr>
      </p:pic>
      <p:pic>
        <p:nvPicPr>
          <p:cNvPr id="1028" name="Picture 4" descr="http://media.qudsonline.ir/Original/1393/10/11/IMG091936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87" y="4869171"/>
            <a:ext cx="464344" cy="464344"/>
          </a:xfrm>
          <a:prstGeom prst="rect">
            <a:avLst/>
          </a:prstGeom>
          <a:noFill/>
        </p:spPr>
      </p:pic>
      <p:pic>
        <p:nvPicPr>
          <p:cNvPr id="1030" name="Picture 6" descr="http://xn--mgbtbck3hcth97g.com/wp-content/uploads/2013/10/n00000162-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54" y="4797158"/>
            <a:ext cx="556953" cy="556953"/>
          </a:xfrm>
          <a:prstGeom prst="rect">
            <a:avLst/>
          </a:prstGeom>
          <a:noFill/>
        </p:spPr>
      </p:pic>
      <p:pic>
        <p:nvPicPr>
          <p:cNvPr id="1032" name="Picture 8" descr="http://www.shafaf.ir/files/fa/news/1392/12/8/100038_22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91" y="1700816"/>
            <a:ext cx="493490" cy="345758"/>
          </a:xfrm>
          <a:prstGeom prst="rect">
            <a:avLst/>
          </a:prstGeom>
          <a:noFill/>
        </p:spPr>
      </p:pic>
      <p:pic>
        <p:nvPicPr>
          <p:cNvPr id="1034" name="Picture 10" descr="http://4ekbatan.ir/admin/imgs/1422345206.%D8%AA%D9%88%D8%B1_%D9%85%D8%B3%D8%A7%D9%81%D8%B1%D8%AA%DB%8C_(1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77" y="1052758"/>
            <a:ext cx="200025" cy="200025"/>
          </a:xfrm>
          <a:prstGeom prst="rect">
            <a:avLst/>
          </a:prstGeom>
          <a:noFill/>
        </p:spPr>
      </p:pic>
      <p:pic>
        <p:nvPicPr>
          <p:cNvPr id="1036" name="Picture 12" descr="http://graphic.ir/pictures/__2/_27/__20130124_131402536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903" y="5180705"/>
            <a:ext cx="1124545" cy="745486"/>
          </a:xfrm>
          <a:prstGeom prst="rect">
            <a:avLst/>
          </a:prstGeom>
          <a:noFill/>
        </p:spPr>
      </p:pic>
      <p:pic>
        <p:nvPicPr>
          <p:cNvPr id="1038" name="Picture 14" descr="Image result for football soc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9" y="3212986"/>
            <a:ext cx="468725" cy="351092"/>
          </a:xfrm>
          <a:prstGeom prst="rect">
            <a:avLst/>
          </a:prstGeom>
          <a:noFill/>
        </p:spPr>
      </p:pic>
      <p:sp>
        <p:nvSpPr>
          <p:cNvPr id="1040" name="AutoShape 16" descr="Image result for rac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5" name="Picture 21" descr="C:\Users\t\Downloads\download (1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61" y="3068976"/>
            <a:ext cx="595122" cy="370904"/>
          </a:xfrm>
          <a:prstGeom prst="rect">
            <a:avLst/>
          </a:prstGeom>
          <a:noFill/>
        </p:spPr>
      </p:pic>
      <p:pic>
        <p:nvPicPr>
          <p:cNvPr id="1046" name="Picture 22" descr="C:\Users\t\Pictures\10-Hardeest-billboard_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597" y="188631"/>
            <a:ext cx="4903470" cy="3069908"/>
          </a:xfrm>
          <a:prstGeom prst="rect">
            <a:avLst/>
          </a:prstGeom>
          <a:noFill/>
        </p:spPr>
      </p:pic>
      <p:sp>
        <p:nvSpPr>
          <p:cNvPr id="16" name="Up-Down Arrow 15"/>
          <p:cNvSpPr>
            <a:spLocks noChangeAspect="1"/>
          </p:cNvSpPr>
          <p:nvPr/>
        </p:nvSpPr>
        <p:spPr>
          <a:xfrm rot="20124129">
            <a:off x="3526542" y="1404549"/>
            <a:ext cx="676651" cy="1698017"/>
          </a:xfrm>
          <a:prstGeom prst="upDownArrow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110154" y="1628800"/>
            <a:ext cx="3181926" cy="1339483"/>
          </a:xfrm>
          <a:custGeom>
            <a:avLst/>
            <a:gdLst>
              <a:gd name="connsiteX0" fmla="*/ 2785403 w 2785403"/>
              <a:gd name="connsiteY0" fmla="*/ 34473 h 1230227"/>
              <a:gd name="connsiteX1" fmla="*/ 2743200 w 2785403"/>
              <a:gd name="connsiteY1" fmla="*/ 6338 h 1230227"/>
              <a:gd name="connsiteX2" fmla="*/ 2433711 w 2785403"/>
              <a:gd name="connsiteY2" fmla="*/ 34473 h 1230227"/>
              <a:gd name="connsiteX3" fmla="*/ 2264898 w 2785403"/>
              <a:gd name="connsiteY3" fmla="*/ 118879 h 1230227"/>
              <a:gd name="connsiteX4" fmla="*/ 2236763 w 2785403"/>
              <a:gd name="connsiteY4" fmla="*/ 147015 h 1230227"/>
              <a:gd name="connsiteX5" fmla="*/ 2208628 w 2785403"/>
              <a:gd name="connsiteY5" fmla="*/ 189218 h 1230227"/>
              <a:gd name="connsiteX6" fmla="*/ 2166424 w 2785403"/>
              <a:gd name="connsiteY6" fmla="*/ 217353 h 1230227"/>
              <a:gd name="connsiteX7" fmla="*/ 2138289 w 2785403"/>
              <a:gd name="connsiteY7" fmla="*/ 245489 h 1230227"/>
              <a:gd name="connsiteX8" fmla="*/ 2096086 w 2785403"/>
              <a:gd name="connsiteY8" fmla="*/ 273624 h 1230227"/>
              <a:gd name="connsiteX9" fmla="*/ 2039815 w 2785403"/>
              <a:gd name="connsiteY9" fmla="*/ 315827 h 1230227"/>
              <a:gd name="connsiteX10" fmla="*/ 1983544 w 2785403"/>
              <a:gd name="connsiteY10" fmla="*/ 329895 h 1230227"/>
              <a:gd name="connsiteX11" fmla="*/ 1941341 w 2785403"/>
              <a:gd name="connsiteY11" fmla="*/ 343962 h 1230227"/>
              <a:gd name="connsiteX12" fmla="*/ 1885071 w 2785403"/>
              <a:gd name="connsiteY12" fmla="*/ 358030 h 1230227"/>
              <a:gd name="connsiteX13" fmla="*/ 1842868 w 2785403"/>
              <a:gd name="connsiteY13" fmla="*/ 372098 h 1230227"/>
              <a:gd name="connsiteX14" fmla="*/ 1674055 w 2785403"/>
              <a:gd name="connsiteY14" fmla="*/ 386166 h 1230227"/>
              <a:gd name="connsiteX15" fmla="*/ 1575581 w 2785403"/>
              <a:gd name="connsiteY15" fmla="*/ 400233 h 1230227"/>
              <a:gd name="connsiteX16" fmla="*/ 1491175 w 2785403"/>
              <a:gd name="connsiteY16" fmla="*/ 442436 h 1230227"/>
              <a:gd name="connsiteX17" fmla="*/ 1463040 w 2785403"/>
              <a:gd name="connsiteY17" fmla="*/ 470572 h 1230227"/>
              <a:gd name="connsiteX18" fmla="*/ 1364566 w 2785403"/>
              <a:gd name="connsiteY18" fmla="*/ 554978 h 1230227"/>
              <a:gd name="connsiteX19" fmla="*/ 1237957 w 2785403"/>
              <a:gd name="connsiteY19" fmla="*/ 653452 h 1230227"/>
              <a:gd name="connsiteX20" fmla="*/ 984738 w 2785403"/>
              <a:gd name="connsiteY20" fmla="*/ 681587 h 1230227"/>
              <a:gd name="connsiteX21" fmla="*/ 942535 w 2785403"/>
              <a:gd name="connsiteY21" fmla="*/ 695655 h 1230227"/>
              <a:gd name="connsiteX22" fmla="*/ 858129 w 2785403"/>
              <a:gd name="connsiteY22" fmla="*/ 751926 h 1230227"/>
              <a:gd name="connsiteX23" fmla="*/ 815926 w 2785403"/>
              <a:gd name="connsiteY23" fmla="*/ 765993 h 1230227"/>
              <a:gd name="connsiteX24" fmla="*/ 717452 w 2785403"/>
              <a:gd name="connsiteY24" fmla="*/ 836332 h 1230227"/>
              <a:gd name="connsiteX25" fmla="*/ 675249 w 2785403"/>
              <a:gd name="connsiteY25" fmla="*/ 864467 h 1230227"/>
              <a:gd name="connsiteX26" fmla="*/ 633046 w 2785403"/>
              <a:gd name="connsiteY26" fmla="*/ 920738 h 1230227"/>
              <a:gd name="connsiteX27" fmla="*/ 604911 w 2785403"/>
              <a:gd name="connsiteY27" fmla="*/ 962941 h 1230227"/>
              <a:gd name="connsiteX28" fmla="*/ 548640 w 2785403"/>
              <a:gd name="connsiteY28" fmla="*/ 1019212 h 1230227"/>
              <a:gd name="connsiteX29" fmla="*/ 478301 w 2785403"/>
              <a:gd name="connsiteY29" fmla="*/ 1075482 h 1230227"/>
              <a:gd name="connsiteX30" fmla="*/ 337624 w 2785403"/>
              <a:gd name="connsiteY30" fmla="*/ 1117686 h 1230227"/>
              <a:gd name="connsiteX31" fmla="*/ 168812 w 2785403"/>
              <a:gd name="connsiteY31" fmla="*/ 1131753 h 1230227"/>
              <a:gd name="connsiteX32" fmla="*/ 42203 w 2785403"/>
              <a:gd name="connsiteY32" fmla="*/ 1202092 h 1230227"/>
              <a:gd name="connsiteX33" fmla="*/ 0 w 2785403"/>
              <a:gd name="connsiteY33" fmla="*/ 1230227 h 1230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785403" h="1230227">
                <a:moveTo>
                  <a:pt x="2785403" y="34473"/>
                </a:moveTo>
                <a:cubicBezTo>
                  <a:pt x="2771335" y="25095"/>
                  <a:pt x="2760084" y="7227"/>
                  <a:pt x="2743200" y="6338"/>
                </a:cubicBezTo>
                <a:cubicBezTo>
                  <a:pt x="2622768" y="0"/>
                  <a:pt x="2541759" y="16466"/>
                  <a:pt x="2433711" y="34473"/>
                </a:cubicBezTo>
                <a:cubicBezTo>
                  <a:pt x="2365066" y="57355"/>
                  <a:pt x="2319435" y="64340"/>
                  <a:pt x="2264898" y="118879"/>
                </a:cubicBezTo>
                <a:cubicBezTo>
                  <a:pt x="2255520" y="128258"/>
                  <a:pt x="2245048" y="136658"/>
                  <a:pt x="2236763" y="147015"/>
                </a:cubicBezTo>
                <a:cubicBezTo>
                  <a:pt x="2226201" y="160217"/>
                  <a:pt x="2220583" y="177263"/>
                  <a:pt x="2208628" y="189218"/>
                </a:cubicBezTo>
                <a:cubicBezTo>
                  <a:pt x="2196673" y="201173"/>
                  <a:pt x="2179627" y="206791"/>
                  <a:pt x="2166424" y="217353"/>
                </a:cubicBezTo>
                <a:cubicBezTo>
                  <a:pt x="2156067" y="225638"/>
                  <a:pt x="2148646" y="237203"/>
                  <a:pt x="2138289" y="245489"/>
                </a:cubicBezTo>
                <a:cubicBezTo>
                  <a:pt x="2125087" y="256051"/>
                  <a:pt x="2109844" y="263797"/>
                  <a:pt x="2096086" y="273624"/>
                </a:cubicBezTo>
                <a:cubicBezTo>
                  <a:pt x="2077007" y="287252"/>
                  <a:pt x="2060786" y="305342"/>
                  <a:pt x="2039815" y="315827"/>
                </a:cubicBezTo>
                <a:cubicBezTo>
                  <a:pt x="2022522" y="324474"/>
                  <a:pt x="2002134" y="324584"/>
                  <a:pt x="1983544" y="329895"/>
                </a:cubicBezTo>
                <a:cubicBezTo>
                  <a:pt x="1969286" y="333969"/>
                  <a:pt x="1955599" y="339888"/>
                  <a:pt x="1941341" y="343962"/>
                </a:cubicBezTo>
                <a:cubicBezTo>
                  <a:pt x="1922751" y="349273"/>
                  <a:pt x="1903661" y="352718"/>
                  <a:pt x="1885071" y="358030"/>
                </a:cubicBezTo>
                <a:cubicBezTo>
                  <a:pt x="1870813" y="362104"/>
                  <a:pt x="1857567" y="370138"/>
                  <a:pt x="1842868" y="372098"/>
                </a:cubicBezTo>
                <a:cubicBezTo>
                  <a:pt x="1786897" y="379561"/>
                  <a:pt x="1730211" y="380255"/>
                  <a:pt x="1674055" y="386166"/>
                </a:cubicBezTo>
                <a:cubicBezTo>
                  <a:pt x="1641079" y="389637"/>
                  <a:pt x="1608406" y="395544"/>
                  <a:pt x="1575581" y="400233"/>
                </a:cubicBezTo>
                <a:cubicBezTo>
                  <a:pt x="1531008" y="415091"/>
                  <a:pt x="1530131" y="411271"/>
                  <a:pt x="1491175" y="442436"/>
                </a:cubicBezTo>
                <a:cubicBezTo>
                  <a:pt x="1480818" y="450722"/>
                  <a:pt x="1473397" y="462286"/>
                  <a:pt x="1463040" y="470572"/>
                </a:cubicBezTo>
                <a:cubicBezTo>
                  <a:pt x="1355909" y="556278"/>
                  <a:pt x="1500032" y="419512"/>
                  <a:pt x="1364566" y="554978"/>
                </a:cubicBezTo>
                <a:cubicBezTo>
                  <a:pt x="1328153" y="591391"/>
                  <a:pt x="1288435" y="636627"/>
                  <a:pt x="1237957" y="653452"/>
                </a:cubicBezTo>
                <a:cubicBezTo>
                  <a:pt x="1128876" y="689810"/>
                  <a:pt x="1210550" y="666533"/>
                  <a:pt x="984738" y="681587"/>
                </a:cubicBezTo>
                <a:cubicBezTo>
                  <a:pt x="970670" y="686276"/>
                  <a:pt x="955498" y="688454"/>
                  <a:pt x="942535" y="695655"/>
                </a:cubicBezTo>
                <a:cubicBezTo>
                  <a:pt x="912976" y="712077"/>
                  <a:pt x="890208" y="741233"/>
                  <a:pt x="858129" y="751926"/>
                </a:cubicBezTo>
                <a:lnTo>
                  <a:pt x="815926" y="765993"/>
                </a:lnTo>
                <a:cubicBezTo>
                  <a:pt x="716448" y="832314"/>
                  <a:pt x="839622" y="749068"/>
                  <a:pt x="717452" y="836332"/>
                </a:cubicBezTo>
                <a:cubicBezTo>
                  <a:pt x="703694" y="846159"/>
                  <a:pt x="689317" y="855089"/>
                  <a:pt x="675249" y="864467"/>
                </a:cubicBezTo>
                <a:cubicBezTo>
                  <a:pt x="661181" y="883224"/>
                  <a:pt x="646674" y="901659"/>
                  <a:pt x="633046" y="920738"/>
                </a:cubicBezTo>
                <a:cubicBezTo>
                  <a:pt x="623219" y="934496"/>
                  <a:pt x="615914" y="950104"/>
                  <a:pt x="604911" y="962941"/>
                </a:cubicBezTo>
                <a:cubicBezTo>
                  <a:pt x="587648" y="983081"/>
                  <a:pt x="567397" y="1000455"/>
                  <a:pt x="548640" y="1019212"/>
                </a:cubicBezTo>
                <a:cubicBezTo>
                  <a:pt x="525256" y="1042596"/>
                  <a:pt x="510242" y="1061286"/>
                  <a:pt x="478301" y="1075482"/>
                </a:cubicBezTo>
                <a:cubicBezTo>
                  <a:pt x="462336" y="1082577"/>
                  <a:pt x="366091" y="1114128"/>
                  <a:pt x="337624" y="1117686"/>
                </a:cubicBezTo>
                <a:cubicBezTo>
                  <a:pt x="281594" y="1124690"/>
                  <a:pt x="225083" y="1127064"/>
                  <a:pt x="168812" y="1131753"/>
                </a:cubicBezTo>
                <a:cubicBezTo>
                  <a:pt x="94529" y="1156514"/>
                  <a:pt x="138948" y="1137595"/>
                  <a:pt x="42203" y="1202092"/>
                </a:cubicBezTo>
                <a:lnTo>
                  <a:pt x="0" y="1230227"/>
                </a:lnTo>
              </a:path>
            </a:pathLst>
          </a:custGeom>
          <a:ln w="984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صِرف دور نگهداشتن معتادان از مواد به بهبودی آنها از اعتیاد منجر نمی شود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دور نگهداشتن معتادان از مواد اثرات مستقیم مواد را از بین می برد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تلاش برای دور ماندن از مواد تنها بخشی از بهبودی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اما بر یادگیری های غلط دوران اعتیاد تاثیر زیادی ندارد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4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  <p:pic>
        <p:nvPicPr>
          <p:cNvPr id="1026" name="Picture 2" descr="http://www.muscle-building-quickly.com/wp-content/uploads/2011/11/bodybuilding-chest-exercis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00808"/>
            <a:ext cx="2462784" cy="1865376"/>
          </a:xfrm>
          <a:prstGeom prst="rect">
            <a:avLst/>
          </a:prstGeom>
          <a:noFill/>
        </p:spPr>
      </p:pic>
      <p:pic>
        <p:nvPicPr>
          <p:cNvPr id="1030" name="Picture 6" descr="http://www.worldlanguage.com/ProductMediumBoxShots/457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96757"/>
            <a:ext cx="2641600" cy="2846324"/>
          </a:xfrm>
          <a:prstGeom prst="rect">
            <a:avLst/>
          </a:prstGeom>
          <a:noFill/>
        </p:spPr>
      </p:pic>
      <p:pic>
        <p:nvPicPr>
          <p:cNvPr id="1028" name="Picture 4" descr="http://images.lpcdn.ca/641x427/201107/19/351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645024"/>
            <a:ext cx="3251835" cy="216598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برای رهایی از اعتیاد نقش فعال و تلاش مستمر از جانب بیمار نیاز است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وظیفه بیمار یافتن راهی به غیر از مواد برای حل مشکلات و احساس خوب بودن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تنها اوست که می تواند این مهم را انجام دهد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درمان را بصورت فرایند طولانی با افت و خیز ببینید</a:t>
            </a:r>
            <a:endParaRPr lang="en-US" sz="2800" dirty="0" smtClean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5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درمان اعتیاد اجزا و مراحل مختلفی دارد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</p:spPr>
        <p:txBody>
          <a:bodyPr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6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893636" y="1516346"/>
            <a:ext cx="5297028" cy="5297029"/>
            <a:chOff x="2176430" y="2362795"/>
            <a:chExt cx="3768059" cy="3768059"/>
          </a:xfrm>
        </p:grpSpPr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176430" y="2362795"/>
              <a:ext cx="3768059" cy="3768059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706437" y="2402006"/>
              <a:ext cx="1058160" cy="3562066"/>
            </a:xfrm>
            <a:custGeom>
              <a:avLst/>
              <a:gdLst>
                <a:gd name="connsiteX0" fmla="*/ 1056632 w 1058160"/>
                <a:gd name="connsiteY0" fmla="*/ 0 h 3562066"/>
                <a:gd name="connsiteX1" fmla="*/ 920154 w 1058160"/>
                <a:gd name="connsiteY1" fmla="*/ 27295 h 3562066"/>
                <a:gd name="connsiteX2" fmla="*/ 865563 w 1058160"/>
                <a:gd name="connsiteY2" fmla="*/ 40943 h 3562066"/>
                <a:gd name="connsiteX3" fmla="*/ 838267 w 1058160"/>
                <a:gd name="connsiteY3" fmla="*/ 81887 h 3562066"/>
                <a:gd name="connsiteX4" fmla="*/ 797324 w 1058160"/>
                <a:gd name="connsiteY4" fmla="*/ 109182 h 3562066"/>
                <a:gd name="connsiteX5" fmla="*/ 810972 w 1058160"/>
                <a:gd name="connsiteY5" fmla="*/ 204716 h 3562066"/>
                <a:gd name="connsiteX6" fmla="*/ 824620 w 1058160"/>
                <a:gd name="connsiteY6" fmla="*/ 245660 h 3562066"/>
                <a:gd name="connsiteX7" fmla="*/ 879211 w 1058160"/>
                <a:gd name="connsiteY7" fmla="*/ 327546 h 3562066"/>
                <a:gd name="connsiteX8" fmla="*/ 892859 w 1058160"/>
                <a:gd name="connsiteY8" fmla="*/ 627797 h 3562066"/>
                <a:gd name="connsiteX9" fmla="*/ 851915 w 1058160"/>
                <a:gd name="connsiteY9" fmla="*/ 682388 h 3562066"/>
                <a:gd name="connsiteX10" fmla="*/ 783676 w 1058160"/>
                <a:gd name="connsiteY10" fmla="*/ 750627 h 3562066"/>
                <a:gd name="connsiteX11" fmla="*/ 688142 w 1058160"/>
                <a:gd name="connsiteY11" fmla="*/ 764275 h 3562066"/>
                <a:gd name="connsiteX12" fmla="*/ 647199 w 1058160"/>
                <a:gd name="connsiteY12" fmla="*/ 791570 h 3562066"/>
                <a:gd name="connsiteX13" fmla="*/ 606256 w 1058160"/>
                <a:gd name="connsiteY13" fmla="*/ 805218 h 3562066"/>
                <a:gd name="connsiteX14" fmla="*/ 551664 w 1058160"/>
                <a:gd name="connsiteY14" fmla="*/ 900752 h 3562066"/>
                <a:gd name="connsiteX15" fmla="*/ 497073 w 1058160"/>
                <a:gd name="connsiteY15" fmla="*/ 996287 h 3562066"/>
                <a:gd name="connsiteX16" fmla="*/ 483426 w 1058160"/>
                <a:gd name="connsiteY16" fmla="*/ 1187355 h 3562066"/>
                <a:gd name="connsiteX17" fmla="*/ 497073 w 1058160"/>
                <a:gd name="connsiteY17" fmla="*/ 1228298 h 3562066"/>
                <a:gd name="connsiteX18" fmla="*/ 578960 w 1058160"/>
                <a:gd name="connsiteY18" fmla="*/ 1310185 h 3562066"/>
                <a:gd name="connsiteX19" fmla="*/ 619903 w 1058160"/>
                <a:gd name="connsiteY19" fmla="*/ 1337481 h 3562066"/>
                <a:gd name="connsiteX20" fmla="*/ 688142 w 1058160"/>
                <a:gd name="connsiteY20" fmla="*/ 1446663 h 3562066"/>
                <a:gd name="connsiteX21" fmla="*/ 715438 w 1058160"/>
                <a:gd name="connsiteY21" fmla="*/ 1487606 h 3562066"/>
                <a:gd name="connsiteX22" fmla="*/ 729085 w 1058160"/>
                <a:gd name="connsiteY22" fmla="*/ 1528549 h 3562066"/>
                <a:gd name="connsiteX23" fmla="*/ 715438 w 1058160"/>
                <a:gd name="connsiteY23" fmla="*/ 1692322 h 3562066"/>
                <a:gd name="connsiteX24" fmla="*/ 647199 w 1058160"/>
                <a:gd name="connsiteY24" fmla="*/ 1787857 h 3562066"/>
                <a:gd name="connsiteX25" fmla="*/ 619903 w 1058160"/>
                <a:gd name="connsiteY25" fmla="*/ 1828800 h 3562066"/>
                <a:gd name="connsiteX26" fmla="*/ 538017 w 1058160"/>
                <a:gd name="connsiteY26" fmla="*/ 1910687 h 3562066"/>
                <a:gd name="connsiteX27" fmla="*/ 387891 w 1058160"/>
                <a:gd name="connsiteY27" fmla="*/ 1951630 h 3562066"/>
                <a:gd name="connsiteX28" fmla="*/ 306005 w 1058160"/>
                <a:gd name="connsiteY28" fmla="*/ 2088107 h 3562066"/>
                <a:gd name="connsiteX29" fmla="*/ 278709 w 1058160"/>
                <a:gd name="connsiteY29" fmla="*/ 2129051 h 3562066"/>
                <a:gd name="connsiteX30" fmla="*/ 292357 w 1058160"/>
                <a:gd name="connsiteY30" fmla="*/ 2251881 h 3562066"/>
                <a:gd name="connsiteX31" fmla="*/ 306005 w 1058160"/>
                <a:gd name="connsiteY31" fmla="*/ 2292824 h 3562066"/>
                <a:gd name="connsiteX32" fmla="*/ 387891 w 1058160"/>
                <a:gd name="connsiteY32" fmla="*/ 2347415 h 3562066"/>
                <a:gd name="connsiteX33" fmla="*/ 292357 w 1058160"/>
                <a:gd name="connsiteY33" fmla="*/ 2702257 h 3562066"/>
                <a:gd name="connsiteX34" fmla="*/ 251414 w 1058160"/>
                <a:gd name="connsiteY34" fmla="*/ 2715904 h 3562066"/>
                <a:gd name="connsiteX35" fmla="*/ 210470 w 1058160"/>
                <a:gd name="connsiteY35" fmla="*/ 2756848 h 3562066"/>
                <a:gd name="connsiteX36" fmla="*/ 169527 w 1058160"/>
                <a:gd name="connsiteY36" fmla="*/ 2784143 h 3562066"/>
                <a:gd name="connsiteX37" fmla="*/ 87641 w 1058160"/>
                <a:gd name="connsiteY37" fmla="*/ 2866030 h 3562066"/>
                <a:gd name="connsiteX38" fmla="*/ 87641 w 1058160"/>
                <a:gd name="connsiteY38" fmla="*/ 2988860 h 3562066"/>
                <a:gd name="connsiteX39" fmla="*/ 114936 w 1058160"/>
                <a:gd name="connsiteY39" fmla="*/ 3070746 h 3562066"/>
                <a:gd name="connsiteX40" fmla="*/ 196823 w 1058160"/>
                <a:gd name="connsiteY40" fmla="*/ 3138985 h 3562066"/>
                <a:gd name="connsiteX41" fmla="*/ 183175 w 1058160"/>
                <a:gd name="connsiteY41" fmla="*/ 3289110 h 3562066"/>
                <a:gd name="connsiteX42" fmla="*/ 87641 w 1058160"/>
                <a:gd name="connsiteY42" fmla="*/ 3398293 h 3562066"/>
                <a:gd name="connsiteX43" fmla="*/ 60345 w 1058160"/>
                <a:gd name="connsiteY43" fmla="*/ 3439236 h 3562066"/>
                <a:gd name="connsiteX44" fmla="*/ 19402 w 1058160"/>
                <a:gd name="connsiteY44" fmla="*/ 3466531 h 3562066"/>
                <a:gd name="connsiteX45" fmla="*/ 5754 w 1058160"/>
                <a:gd name="connsiteY45" fmla="*/ 3562066 h 3562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058160" h="3562066">
                  <a:moveTo>
                    <a:pt x="1056632" y="0"/>
                  </a:moveTo>
                  <a:cubicBezTo>
                    <a:pt x="972545" y="28029"/>
                    <a:pt x="1058160" y="2203"/>
                    <a:pt x="920154" y="27295"/>
                  </a:cubicBezTo>
                  <a:cubicBezTo>
                    <a:pt x="901699" y="30650"/>
                    <a:pt x="883760" y="36394"/>
                    <a:pt x="865563" y="40943"/>
                  </a:cubicBezTo>
                  <a:cubicBezTo>
                    <a:pt x="856464" y="54591"/>
                    <a:pt x="849866" y="70288"/>
                    <a:pt x="838267" y="81887"/>
                  </a:cubicBezTo>
                  <a:cubicBezTo>
                    <a:pt x="826669" y="93485"/>
                    <a:pt x="800882" y="93170"/>
                    <a:pt x="797324" y="109182"/>
                  </a:cubicBezTo>
                  <a:cubicBezTo>
                    <a:pt x="790346" y="140584"/>
                    <a:pt x="804663" y="173173"/>
                    <a:pt x="810972" y="204716"/>
                  </a:cubicBezTo>
                  <a:cubicBezTo>
                    <a:pt x="813793" y="218823"/>
                    <a:pt x="817633" y="233084"/>
                    <a:pt x="824620" y="245660"/>
                  </a:cubicBezTo>
                  <a:cubicBezTo>
                    <a:pt x="840552" y="274337"/>
                    <a:pt x="879211" y="327546"/>
                    <a:pt x="879211" y="327546"/>
                  </a:cubicBezTo>
                  <a:cubicBezTo>
                    <a:pt x="921191" y="453489"/>
                    <a:pt x="929534" y="444420"/>
                    <a:pt x="892859" y="627797"/>
                  </a:cubicBezTo>
                  <a:cubicBezTo>
                    <a:pt x="888398" y="650102"/>
                    <a:pt x="865136" y="663879"/>
                    <a:pt x="851915" y="682388"/>
                  </a:cubicBezTo>
                  <a:cubicBezTo>
                    <a:pt x="830409" y="712497"/>
                    <a:pt x="823380" y="738716"/>
                    <a:pt x="783676" y="750627"/>
                  </a:cubicBezTo>
                  <a:cubicBezTo>
                    <a:pt x="752865" y="759871"/>
                    <a:pt x="719987" y="759726"/>
                    <a:pt x="688142" y="764275"/>
                  </a:cubicBezTo>
                  <a:cubicBezTo>
                    <a:pt x="674494" y="773373"/>
                    <a:pt x="661870" y="784235"/>
                    <a:pt x="647199" y="791570"/>
                  </a:cubicBezTo>
                  <a:cubicBezTo>
                    <a:pt x="634332" y="798004"/>
                    <a:pt x="617490" y="796231"/>
                    <a:pt x="606256" y="805218"/>
                  </a:cubicBezTo>
                  <a:cubicBezTo>
                    <a:pt x="588755" y="819219"/>
                    <a:pt x="560148" y="885904"/>
                    <a:pt x="551664" y="900752"/>
                  </a:cubicBezTo>
                  <a:cubicBezTo>
                    <a:pt x="474507" y="1035776"/>
                    <a:pt x="579554" y="831326"/>
                    <a:pt x="497073" y="996287"/>
                  </a:cubicBezTo>
                  <a:cubicBezTo>
                    <a:pt x="467807" y="1113355"/>
                    <a:pt x="460114" y="1082451"/>
                    <a:pt x="483426" y="1187355"/>
                  </a:cubicBezTo>
                  <a:cubicBezTo>
                    <a:pt x="486547" y="1201398"/>
                    <a:pt x="488241" y="1216942"/>
                    <a:pt x="497073" y="1228298"/>
                  </a:cubicBezTo>
                  <a:cubicBezTo>
                    <a:pt x="520772" y="1258769"/>
                    <a:pt x="546842" y="1288772"/>
                    <a:pt x="578960" y="1310185"/>
                  </a:cubicBezTo>
                  <a:cubicBezTo>
                    <a:pt x="592608" y="1319284"/>
                    <a:pt x="608305" y="1325883"/>
                    <a:pt x="619903" y="1337481"/>
                  </a:cubicBezTo>
                  <a:cubicBezTo>
                    <a:pt x="663399" y="1380977"/>
                    <a:pt x="659311" y="1396208"/>
                    <a:pt x="688142" y="1446663"/>
                  </a:cubicBezTo>
                  <a:cubicBezTo>
                    <a:pt x="696280" y="1460904"/>
                    <a:pt x="706339" y="1473958"/>
                    <a:pt x="715438" y="1487606"/>
                  </a:cubicBezTo>
                  <a:cubicBezTo>
                    <a:pt x="719987" y="1501254"/>
                    <a:pt x="729085" y="1514163"/>
                    <a:pt x="729085" y="1528549"/>
                  </a:cubicBezTo>
                  <a:cubicBezTo>
                    <a:pt x="729085" y="1583329"/>
                    <a:pt x="725533" y="1638480"/>
                    <a:pt x="715438" y="1692322"/>
                  </a:cubicBezTo>
                  <a:cubicBezTo>
                    <a:pt x="705663" y="1744456"/>
                    <a:pt x="677717" y="1751235"/>
                    <a:pt x="647199" y="1787857"/>
                  </a:cubicBezTo>
                  <a:cubicBezTo>
                    <a:pt x="636698" y="1800458"/>
                    <a:pt x="630800" y="1816541"/>
                    <a:pt x="619903" y="1828800"/>
                  </a:cubicBezTo>
                  <a:cubicBezTo>
                    <a:pt x="594257" y="1857651"/>
                    <a:pt x="575466" y="1901325"/>
                    <a:pt x="538017" y="1910687"/>
                  </a:cubicBezTo>
                  <a:cubicBezTo>
                    <a:pt x="414878" y="1941471"/>
                    <a:pt x="464424" y="1926119"/>
                    <a:pt x="387891" y="1951630"/>
                  </a:cubicBezTo>
                  <a:cubicBezTo>
                    <a:pt x="345925" y="2035563"/>
                    <a:pt x="371882" y="1989292"/>
                    <a:pt x="306005" y="2088107"/>
                  </a:cubicBezTo>
                  <a:lnTo>
                    <a:pt x="278709" y="2129051"/>
                  </a:lnTo>
                  <a:cubicBezTo>
                    <a:pt x="283258" y="2169994"/>
                    <a:pt x="285584" y="2211246"/>
                    <a:pt x="292357" y="2251881"/>
                  </a:cubicBezTo>
                  <a:cubicBezTo>
                    <a:pt x="294722" y="2266071"/>
                    <a:pt x="295833" y="2282652"/>
                    <a:pt x="306005" y="2292824"/>
                  </a:cubicBezTo>
                  <a:cubicBezTo>
                    <a:pt x="329202" y="2316021"/>
                    <a:pt x="387891" y="2347415"/>
                    <a:pt x="387891" y="2347415"/>
                  </a:cubicBezTo>
                  <a:cubicBezTo>
                    <a:pt x="384020" y="2424838"/>
                    <a:pt x="433701" y="2655145"/>
                    <a:pt x="292357" y="2702257"/>
                  </a:cubicBezTo>
                  <a:lnTo>
                    <a:pt x="251414" y="2715904"/>
                  </a:lnTo>
                  <a:cubicBezTo>
                    <a:pt x="237766" y="2729552"/>
                    <a:pt x="225298" y="2744492"/>
                    <a:pt x="210470" y="2756848"/>
                  </a:cubicBezTo>
                  <a:cubicBezTo>
                    <a:pt x="197869" y="2767349"/>
                    <a:pt x="181786" y="2773246"/>
                    <a:pt x="169527" y="2784143"/>
                  </a:cubicBezTo>
                  <a:cubicBezTo>
                    <a:pt x="140676" y="2809789"/>
                    <a:pt x="87641" y="2866030"/>
                    <a:pt x="87641" y="2866030"/>
                  </a:cubicBezTo>
                  <a:cubicBezTo>
                    <a:pt x="67620" y="2926090"/>
                    <a:pt x="67053" y="2906507"/>
                    <a:pt x="87641" y="2988860"/>
                  </a:cubicBezTo>
                  <a:cubicBezTo>
                    <a:pt x="94619" y="3016773"/>
                    <a:pt x="90997" y="3054786"/>
                    <a:pt x="114936" y="3070746"/>
                  </a:cubicBezTo>
                  <a:cubicBezTo>
                    <a:pt x="171938" y="3108748"/>
                    <a:pt x="144280" y="3086444"/>
                    <a:pt x="196823" y="3138985"/>
                  </a:cubicBezTo>
                  <a:cubicBezTo>
                    <a:pt x="192274" y="3189027"/>
                    <a:pt x="197353" y="3240904"/>
                    <a:pt x="183175" y="3289110"/>
                  </a:cubicBezTo>
                  <a:cubicBezTo>
                    <a:pt x="163757" y="3355129"/>
                    <a:pt x="133744" y="3367557"/>
                    <a:pt x="87641" y="3398293"/>
                  </a:cubicBezTo>
                  <a:cubicBezTo>
                    <a:pt x="78542" y="3411941"/>
                    <a:pt x="71943" y="3427638"/>
                    <a:pt x="60345" y="3439236"/>
                  </a:cubicBezTo>
                  <a:cubicBezTo>
                    <a:pt x="48747" y="3450834"/>
                    <a:pt x="29648" y="3453723"/>
                    <a:pt x="19402" y="3466531"/>
                  </a:cubicBezTo>
                  <a:cubicBezTo>
                    <a:pt x="0" y="3490784"/>
                    <a:pt x="5754" y="3536037"/>
                    <a:pt x="5754" y="3562066"/>
                  </a:cubicBezTo>
                </a:path>
              </a:pathLst>
            </a:cu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89032" y="3789040"/>
              <a:ext cx="1370871" cy="4159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fa-IR" sz="3200" b="1" dirty="0" smtClean="0">
                  <a:cs typeface="B Roya" pitchFamily="2" charset="-78"/>
                </a:rPr>
                <a:t>دوری از مواد</a:t>
              </a:r>
              <a:endParaRPr lang="en-US" sz="3200" b="1" dirty="0">
                <a:cs typeface="B Roya" pitchFamily="2" charset="-7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40107" y="4005064"/>
              <a:ext cx="1571564" cy="415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fa-IR" sz="3200" b="1" dirty="0" smtClean="0">
                  <a:cs typeface="B Roya" pitchFamily="2" charset="-78"/>
                </a:rPr>
                <a:t>یادگیری جدید</a:t>
              </a:r>
              <a:endParaRPr lang="en-US" sz="3200" b="1" dirty="0">
                <a:cs typeface="B Roya" pitchFamily="2" charset="-78"/>
              </a:endParaRPr>
            </a:p>
          </p:txBody>
        </p:sp>
        <p:sp>
          <p:nvSpPr>
            <p:cNvPr id="13" name="Curved Up Arrow 12"/>
            <p:cNvSpPr/>
            <p:nvPr/>
          </p:nvSpPr>
          <p:spPr>
            <a:xfrm rot="20854367">
              <a:off x="3422575" y="4658550"/>
              <a:ext cx="1468402" cy="731520"/>
            </a:xfrm>
            <a:prstGeom prst="curvedUp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Curved Up Arrow 13"/>
            <p:cNvSpPr/>
            <p:nvPr/>
          </p:nvSpPr>
          <p:spPr>
            <a:xfrm rot="9977951">
              <a:off x="3174194" y="2822022"/>
              <a:ext cx="1468402" cy="731520"/>
            </a:xfrm>
            <a:prstGeom prst="curvedUp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71600" y="896442"/>
            <a:ext cx="7123113" cy="3972718"/>
          </a:xfrm>
        </p:spPr>
        <p:txBody>
          <a:bodyPr>
            <a:normAutofit/>
          </a:bodyPr>
          <a:lstStyle/>
          <a:p>
            <a:pPr algn="ctr"/>
            <a:r>
              <a:rPr lang="fa-IR" sz="13700" spc="300" dirty="0" smtClean="0">
                <a:solidFill>
                  <a:srgbClr val="FFFF00"/>
                </a:solidFill>
                <a:cs typeface="B Homa" pitchFamily="2" charset="-78"/>
              </a:rPr>
              <a:t>پایان</a:t>
            </a:r>
            <a:endParaRPr lang="en-US" spc="300" dirty="0">
              <a:solidFill>
                <a:srgbClr val="FFFF00"/>
              </a:solidFill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A6366-6285-40C7-BE09-FC3FA2DA823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267744" y="6237312"/>
            <a:ext cx="5421083" cy="365125"/>
          </a:xfrm>
        </p:spPr>
        <p:txBody>
          <a:bodyPr/>
          <a:lstStyle/>
          <a:p>
            <a:r>
              <a:rPr lang="fa-IR" dirty="0" smtClean="0"/>
              <a:t>نکاتی درباره اعتیاد برای خانواده ها و مراجعان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مفهوم درستی از اعتیاد داشته باشید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اعتیاد پدیده پیچیده ای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درک درست شما از آن بسیار ضروری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بسیاری از آنچه شنیده اید نامربوط و غلط است</a:t>
            </a:r>
            <a:endParaRPr lang="en-US" sz="2800" dirty="0" smtClean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1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اثرات مستقیم مصرف مواد مخدر را از اعتیاد جدا کنید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FF00"/>
                </a:solidFill>
                <a:cs typeface="B Roya" pitchFamily="2" charset="-78"/>
              </a:rPr>
              <a:t>دو جنبه از اثرات مواد </a:t>
            </a:r>
            <a:endParaRPr lang="en-US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3286116" y="1714488"/>
            <a:ext cx="3000388" cy="1500198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6000" dirty="0" smtClean="0">
                <a:solidFill>
                  <a:srgbClr val="002060"/>
                </a:solidFill>
                <a:cs typeface="B Koodak" pitchFamily="2" charset="-78"/>
              </a:rPr>
              <a:t>اعتیاد</a:t>
            </a:r>
            <a:endParaRPr lang="en-US" sz="60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4" name="Left-Right-Up Arrow 3"/>
          <p:cNvSpPr>
            <a:spLocks noChangeAspect="1"/>
          </p:cNvSpPr>
          <p:nvPr/>
        </p:nvSpPr>
        <p:spPr>
          <a:xfrm>
            <a:off x="3500431" y="3286124"/>
            <a:ext cx="2428892" cy="1857388"/>
          </a:xfrm>
          <a:prstGeom prst="leftRightUpArrow">
            <a:avLst>
              <a:gd name="adj1" fmla="val 15631"/>
              <a:gd name="adj2" fmla="val 16300"/>
              <a:gd name="adj3" fmla="val 25000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32-Point Star 6"/>
          <p:cNvSpPr>
            <a:spLocks noChangeAspect="1"/>
          </p:cNvSpPr>
          <p:nvPr/>
        </p:nvSpPr>
        <p:spPr>
          <a:xfrm>
            <a:off x="6215070" y="3786190"/>
            <a:ext cx="2313432" cy="2313432"/>
          </a:xfrm>
          <a:prstGeom prst="star32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B Koodak" pitchFamily="2" charset="-78"/>
              </a:rPr>
              <a:t>اثرات مواد</a:t>
            </a:r>
            <a:endParaRPr lang="en-US" sz="32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B Koodak" pitchFamily="2" charset="-78"/>
            </a:endParaRPr>
          </a:p>
        </p:txBody>
      </p:sp>
      <p:sp>
        <p:nvSpPr>
          <p:cNvPr id="8" name="32-Point Star 7"/>
          <p:cNvSpPr>
            <a:spLocks noChangeAspect="1"/>
          </p:cNvSpPr>
          <p:nvPr/>
        </p:nvSpPr>
        <p:spPr>
          <a:xfrm>
            <a:off x="1000100" y="3714752"/>
            <a:ext cx="2313432" cy="2313432"/>
          </a:xfrm>
          <a:prstGeom prst="star32">
            <a:avLst/>
          </a:prstGeom>
          <a:solidFill>
            <a:srgbClr val="00B0F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B Koodak" pitchFamily="2" charset="-78"/>
              </a:rPr>
              <a:t>رفتار اعتیادی</a:t>
            </a:r>
            <a:endParaRPr lang="en-US" sz="32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B Koodak" pitchFamily="2" charset="-7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اثرات مستقیم مصرف مواد مخدر را از اعتیاد جدا کنید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اثر مستقیم ناشی از حضور ماده یا خروج آن از مغز و بدن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برای هر ماده ای متفاوت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تنوع بسیار زیادی دارد</a:t>
            </a:r>
            <a:endParaRPr lang="en-US" sz="2800" dirty="0" smtClean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solidFill>
            <a:srgbClr val="00B050"/>
          </a:solidFill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Mitra" panose="00000400000000000000" pitchFamily="2" charset="-78"/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solidFill>
                  <a:schemeClr val="bg2">
                    <a:lumMod val="90000"/>
                  </a:schemeClr>
                </a:solidFill>
                <a:cs typeface="B Mitra" panose="00000400000000000000" pitchFamily="2" charset="-78"/>
              </a:rPr>
              <a:t> مثال هایی از اثرات مستقیم مصرف</a:t>
            </a:r>
            <a:endParaRPr lang="en-US" sz="3600" b="1" dirty="0">
              <a:solidFill>
                <a:schemeClr val="bg2">
                  <a:lumMod val="9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تیره شدن لب و پوست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حالت بهت زدگی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گیجی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فراموشی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پرخاشگری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  <a:cs typeface="Compset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 anchor="ctr">
            <a:normAutofit/>
          </a:bodyPr>
          <a:lstStyle/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خواب آلودگی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پرحرفی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پرتحرکی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لاغر شدن و کم اشتهایی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پرخوری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fld id="{6BC14030-D63D-45E1-BD8C-F2B76317D2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solidFill>
                  <a:schemeClr val="bg2">
                    <a:lumMod val="90000"/>
                  </a:schemeClr>
                </a:solidFill>
                <a:cs typeface="B Mitra" panose="00000400000000000000" pitchFamily="2" charset="-78"/>
              </a:rPr>
              <a:t> مثال هایی از اثرات مستقیم قطع مصرف</a:t>
            </a:r>
            <a:endParaRPr lang="en-US" sz="3600" b="1" dirty="0">
              <a:solidFill>
                <a:schemeClr val="bg2">
                  <a:lumMod val="9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درد بدن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کم حرفی و کم تحرکی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پرش عضلات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تغییر صدا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Compset" pitchFamily="2" charset="-78"/>
              </a:rPr>
              <a:t>بی اشتهایی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  <a:cs typeface="Compset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 anchor="ctr">
            <a:normAutofit/>
          </a:bodyPr>
          <a:lstStyle/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بیخوابی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لرز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تهوع و استفراغ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خواب آلودگی</a:t>
            </a:r>
          </a:p>
          <a:p>
            <a:pPr algn="r" rtl="1">
              <a:spcBef>
                <a:spcPts val="1800"/>
              </a:spcBef>
              <a:spcAft>
                <a:spcPts val="600"/>
              </a:spcAft>
            </a:pPr>
            <a:r>
              <a:rPr lang="fa-IR" sz="3600" dirty="0" smtClean="0">
                <a:solidFill>
                  <a:srgbClr val="FFFF00"/>
                </a:solidFill>
                <a:cs typeface="B Compset" pitchFamily="2" charset="-78"/>
              </a:rPr>
              <a:t>عرق ریزش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fld id="{6BC14030-D63D-45E1-BD8C-F2B76317D2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r" rtl="1"/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علایم مصرف و قطع مصرف بین مواد مختلف مشترک یا گاهی کاملاً متضاد است</a:t>
            </a:r>
            <a:endParaRPr lang="en-US" sz="36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 dirty="0" smtClean="0">
                <a:solidFill>
                  <a:srgbClr val="1F1727"/>
                </a:solidFill>
                <a:cs typeface="B Roya" pitchFamily="2" charset="-78"/>
              </a:rPr>
              <a:t>نکته مهم:</a:t>
            </a:r>
            <a:endParaRPr lang="en-US" sz="5400" dirty="0">
              <a:solidFill>
                <a:srgbClr val="1F1727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نکاتی درباره اعتیاد برای خانواده ها و مراجعان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20778</TotalTime>
  <Words>753</Words>
  <Application>Microsoft Office PowerPoint</Application>
  <PresentationFormat>On-screen Show (4:3)</PresentationFormat>
  <Paragraphs>158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B Compset</vt:lpstr>
      <vt:lpstr>B Homa</vt:lpstr>
      <vt:lpstr>B Koodak</vt:lpstr>
      <vt:lpstr>B Mitra</vt:lpstr>
      <vt:lpstr>B Roya</vt:lpstr>
      <vt:lpstr>Calibri</vt:lpstr>
      <vt:lpstr>Compset</vt:lpstr>
      <vt:lpstr>Narkisim</vt:lpstr>
      <vt:lpstr>Tahoma</vt:lpstr>
      <vt:lpstr>Tw Cen MT</vt:lpstr>
      <vt:lpstr>Wingdings</vt:lpstr>
      <vt:lpstr>Wingdings 2</vt:lpstr>
      <vt:lpstr>Median</vt:lpstr>
      <vt:lpstr>نکاتی درباره اعتیاد برای   خانواده ها و مراجعان</vt:lpstr>
      <vt:lpstr>اعتیاد چیست؟</vt:lpstr>
      <vt:lpstr>مفهوم درستی از اعتیاد داشته باشید</vt:lpstr>
      <vt:lpstr>اثرات مستقیم مصرف مواد مخدر را از اعتیاد جدا کنید</vt:lpstr>
      <vt:lpstr>دو جنبه از اثرات مواد </vt:lpstr>
      <vt:lpstr>اثرات مستقیم مصرف مواد مخدر را از اعتیاد جدا کنید</vt:lpstr>
      <vt:lpstr> مثال هایی از اثرات مستقیم مصرف</vt:lpstr>
      <vt:lpstr> مثال هایی از اثرات مستقیم قطع مصرف</vt:lpstr>
      <vt:lpstr>نکته مهم:</vt:lpstr>
      <vt:lpstr>نکته مهم دیگر:</vt:lpstr>
      <vt:lpstr>اُوردوز (overdose) مرگبار در الکل یا مواد افیونی</vt:lpstr>
      <vt:lpstr>جنون (توهم) در مصرف شیشه</vt:lpstr>
      <vt:lpstr>تشنج در قطع الکل یا بنزودیازپین ها (دیازپام)</vt:lpstr>
      <vt:lpstr>اثرات مستقیم مصرف مواد مخدر را از اعتیاد جدا کنید</vt:lpstr>
      <vt:lpstr>اثرات مستقیم مصرف مواد مخدر را از اعتیاد جدا کنید</vt:lpstr>
      <vt:lpstr>دو جنبه از اثرات مواد </vt:lpstr>
      <vt:lpstr>رفتار اعتیادی یک یادگیری سمج و معیوب است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صِرف دور نگهداشتن معتادان از مواد به بهبودی آنها از اعتیاد منجر نمی شود</vt:lpstr>
      <vt:lpstr>PowerPoint Presentation</vt:lpstr>
      <vt:lpstr>برای رهایی از اعتیاد نقش فعال و تلاش مستمر از جانب بیمار نیاز است</vt:lpstr>
      <vt:lpstr>درمان اعتیاد اجزا و مراحل مختلفی دارد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همبودی اختلالات روانی و اعتیاد</dc:title>
  <dc:creator>t</dc:creator>
  <cp:lastModifiedBy>almas</cp:lastModifiedBy>
  <cp:revision>100</cp:revision>
  <dcterms:created xsi:type="dcterms:W3CDTF">2014-10-07T19:07:41Z</dcterms:created>
  <dcterms:modified xsi:type="dcterms:W3CDTF">2022-10-11T05:34:29Z</dcterms:modified>
</cp:coreProperties>
</file>